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ilita One" charset="1" panose="02000000000000000000"/>
      <p:regular r:id="rId18"/>
    </p:embeddedFont>
    <p:embeddedFont>
      <p:font typeface="Dosis Semi-Bold" charset="1" panose="02010703020202060003"/>
      <p:regular r:id="rId19"/>
    </p:embeddedFont>
    <p:embeddedFont>
      <p:font typeface="Canva Sans" charset="1" panose="020B0503030501040103"/>
      <p:regular r:id="rId20"/>
    </p:embeddedFont>
    <p:embeddedFont>
      <p:font typeface="Dosis" charset="1" panose="02010503020202060003"/>
      <p:regular r:id="rId21"/>
    </p:embeddedFont>
    <p:embeddedFont>
      <p:font typeface="Dosis Bold" charset="1" panose="02010803020202060003"/>
      <p:regular r:id="rId22"/>
    </p:embeddedFont>
    <p:embeddedFont>
      <p:font typeface="Montserrat Semi-Bold"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0513" y="371901"/>
            <a:ext cx="5593807" cy="5916527"/>
          </a:xfrm>
          <a:custGeom>
            <a:avLst/>
            <a:gdLst/>
            <a:ahLst/>
            <a:cxnLst/>
            <a:rect r="r" b="b" t="t" l="l"/>
            <a:pathLst>
              <a:path h="5916527" w="5593807">
                <a:moveTo>
                  <a:pt x="0" y="0"/>
                </a:moveTo>
                <a:lnTo>
                  <a:pt x="5593807" y="0"/>
                </a:lnTo>
                <a:lnTo>
                  <a:pt x="5593807" y="5916527"/>
                </a:lnTo>
                <a:lnTo>
                  <a:pt x="0" y="591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89299" y="8656536"/>
            <a:ext cx="6796236" cy="1258562"/>
          </a:xfrm>
          <a:custGeom>
            <a:avLst/>
            <a:gdLst/>
            <a:ahLst/>
            <a:cxnLst/>
            <a:rect r="r" b="b" t="t" l="l"/>
            <a:pathLst>
              <a:path h="1258562" w="6796236">
                <a:moveTo>
                  <a:pt x="0" y="0"/>
                </a:moveTo>
                <a:lnTo>
                  <a:pt x="6796235" y="0"/>
                </a:lnTo>
                <a:lnTo>
                  <a:pt x="6796235" y="1258563"/>
                </a:lnTo>
                <a:lnTo>
                  <a:pt x="0" y="1258563"/>
                </a:lnTo>
                <a:lnTo>
                  <a:pt x="0" y="0"/>
                </a:lnTo>
                <a:close/>
              </a:path>
            </a:pathLst>
          </a:custGeom>
          <a:blipFill>
            <a:blip r:embed="rId5"/>
            <a:stretch>
              <a:fillRect l="0" t="0" r="0" b="0"/>
            </a:stretch>
          </a:blipFill>
        </p:spPr>
      </p:sp>
      <p:sp>
        <p:nvSpPr>
          <p:cNvPr name="TextBox 5" id="5"/>
          <p:cNvSpPr txBox="true"/>
          <p:nvPr/>
        </p:nvSpPr>
        <p:spPr>
          <a:xfrm rot="0">
            <a:off x="6638311" y="6478569"/>
            <a:ext cx="5752385"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5415" y="3088097"/>
            <a:ext cx="14242233" cy="6907215"/>
          </a:xfrm>
          <a:custGeom>
            <a:avLst/>
            <a:gdLst/>
            <a:ahLst/>
            <a:cxnLst/>
            <a:rect r="r" b="b" t="t" l="l"/>
            <a:pathLst>
              <a:path h="6907215" w="14242233">
                <a:moveTo>
                  <a:pt x="0" y="0"/>
                </a:moveTo>
                <a:lnTo>
                  <a:pt x="14242233" y="0"/>
                </a:lnTo>
                <a:lnTo>
                  <a:pt x="14242233" y="6907215"/>
                </a:lnTo>
                <a:lnTo>
                  <a:pt x="0" y="6907215"/>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4863852" y="2305989"/>
            <a:ext cx="8560296"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Se ejecuta después de cada verificación de las vistas del componente.</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ngAfterViewChecked</a:t>
            </a:r>
          </a:p>
        </p:txBody>
      </p:sp>
      <p:sp>
        <p:nvSpPr>
          <p:cNvPr name="TextBox 10" id="10"/>
          <p:cNvSpPr txBox="true"/>
          <p:nvPr/>
        </p:nvSpPr>
        <p:spPr>
          <a:xfrm rot="0">
            <a:off x="9043680" y="4267845"/>
            <a:ext cx="8981200" cy="2248391"/>
          </a:xfrm>
          <a:prstGeom prst="rect">
            <a:avLst/>
          </a:prstGeom>
        </p:spPr>
        <p:txBody>
          <a:bodyPr anchor="t" rtlCol="false" tIns="0" lIns="0" bIns="0" rIns="0">
            <a:spAutoFit/>
          </a:bodyPr>
          <a:lstStyle/>
          <a:p>
            <a:pPr algn="ctr">
              <a:lnSpc>
                <a:spcPts val="2597"/>
              </a:lnSpc>
            </a:pPr>
            <a:r>
              <a:rPr lang="en-US" sz="1855">
                <a:solidFill>
                  <a:srgbClr val="FFFFFF"/>
                </a:solidFill>
                <a:latin typeface="Dosis"/>
              </a:rPr>
              <a:t>En este ejemplo, </a:t>
            </a:r>
            <a:r>
              <a:rPr lang="en-US" sz="1855">
                <a:solidFill>
                  <a:srgbClr val="FFFFFF"/>
                </a:solidFill>
                <a:latin typeface="Dosis Bold"/>
              </a:rPr>
              <a:t>ngAfterViewChecked </a:t>
            </a:r>
            <a:r>
              <a:rPr lang="en-US" sz="1855">
                <a:solidFill>
                  <a:srgbClr val="FFFFFF"/>
                </a:solidFill>
                <a:latin typeface="Dosis"/>
              </a:rPr>
              <a:t>se utiliza para realizar acciones después de cada verificación de las vistas del componente. Se utiliza </a:t>
            </a:r>
            <a:r>
              <a:rPr lang="en-US" sz="1855">
                <a:solidFill>
                  <a:srgbClr val="FFFFFF"/>
                </a:solidFill>
                <a:latin typeface="Dosis Bold"/>
              </a:rPr>
              <a:t>ViewChild </a:t>
            </a:r>
            <a:r>
              <a:rPr lang="en-US" sz="1855">
                <a:solidFill>
                  <a:srgbClr val="FFFFFF"/>
                </a:solidFill>
                <a:latin typeface="Dosis"/>
              </a:rPr>
              <a:t>para acceder a un elemento específico en la vista del componente (en este caso, un párrafo con la referencia miParrafo). Se imprime el contenido del párrafo en la consola después de cada verificación.</a:t>
            </a:r>
          </a:p>
          <a:p>
            <a:pPr algn="ctr">
              <a:lnSpc>
                <a:spcPts val="2597"/>
              </a:lnSpc>
            </a:pPr>
          </a:p>
          <a:p>
            <a:pPr algn="ctr">
              <a:lnSpc>
                <a:spcPts val="2597"/>
              </a:lnSpc>
              <a:spcBef>
                <a:spcPct val="0"/>
              </a:spcBef>
            </a:pPr>
            <a:r>
              <a:rPr lang="en-US" sz="1855">
                <a:solidFill>
                  <a:srgbClr val="FFFFFF"/>
                </a:solidFill>
                <a:latin typeface="Dosis"/>
              </a:rPr>
              <a:t>Este método se ejecuta después de que Angular ha realizado la verificación de las vistas del componente, por lo que es un buen lugar para realizar acciones que dependan de la vista actualizada.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1687113" y="3207689"/>
            <a:ext cx="9579217" cy="7079311"/>
          </a:xfrm>
          <a:custGeom>
            <a:avLst/>
            <a:gdLst/>
            <a:ahLst/>
            <a:cxnLst/>
            <a:rect r="r" b="b" t="t" l="l"/>
            <a:pathLst>
              <a:path h="7079311" w="9579217">
                <a:moveTo>
                  <a:pt x="0" y="0"/>
                </a:moveTo>
                <a:lnTo>
                  <a:pt x="9579217" y="0"/>
                </a:lnTo>
                <a:lnTo>
                  <a:pt x="9579217" y="7079311"/>
                </a:lnTo>
                <a:lnTo>
                  <a:pt x="0" y="7079311"/>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3551584" y="2305989"/>
            <a:ext cx="11184831" cy="701675"/>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a:rPr>
              <a:t>Se dispara justo antes de que Angular destruya el componente. </a:t>
            </a:r>
          </a:p>
          <a:p>
            <a:pPr algn="ctr">
              <a:lnSpc>
                <a:spcPts val="2800"/>
              </a:lnSpc>
              <a:spcBef>
                <a:spcPct val="0"/>
              </a:spcBef>
            </a:pPr>
            <a:r>
              <a:rPr lang="en-US" sz="2000">
                <a:solidFill>
                  <a:srgbClr val="FFFFFF"/>
                </a:solidFill>
                <a:latin typeface="Canva Sans"/>
              </a:rPr>
              <a:t>Es un buen lugar para realizar limpieza, como la eliminación de suscripciones a observables.</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ngOnDestroy</a:t>
            </a:r>
          </a:p>
        </p:txBody>
      </p:sp>
      <p:sp>
        <p:nvSpPr>
          <p:cNvPr name="TextBox 10" id="10"/>
          <p:cNvSpPr txBox="true"/>
          <p:nvPr/>
        </p:nvSpPr>
        <p:spPr>
          <a:xfrm rot="0">
            <a:off x="9716421" y="4026839"/>
            <a:ext cx="7724912" cy="3259406"/>
          </a:xfrm>
          <a:prstGeom prst="rect">
            <a:avLst/>
          </a:prstGeom>
        </p:spPr>
        <p:txBody>
          <a:bodyPr anchor="t" rtlCol="false" tIns="0" lIns="0" bIns="0" rIns="0">
            <a:spAutoFit/>
          </a:bodyPr>
          <a:lstStyle/>
          <a:p>
            <a:pPr algn="ctr">
              <a:lnSpc>
                <a:spcPts val="2942"/>
              </a:lnSpc>
            </a:pPr>
            <a:r>
              <a:rPr lang="en-US" sz="2101">
                <a:solidFill>
                  <a:srgbClr val="FFFFFF"/>
                </a:solidFill>
                <a:latin typeface="Dosis"/>
              </a:rPr>
              <a:t>En este ejemplo, </a:t>
            </a:r>
            <a:r>
              <a:rPr lang="en-US" sz="2101">
                <a:solidFill>
                  <a:srgbClr val="FFFFFF"/>
                </a:solidFill>
                <a:latin typeface="Dosis Bold"/>
              </a:rPr>
              <a:t>ngOnDestroy </a:t>
            </a:r>
            <a:r>
              <a:rPr lang="en-US" sz="2101">
                <a:solidFill>
                  <a:srgbClr val="FFFFFF"/>
                </a:solidFill>
                <a:latin typeface="Dosis"/>
              </a:rPr>
              <a:t>se utiliza para realizar acciones justo antes de que Angular destruya el componente. Se simula una suscripción a un observable en el constructor del componente, y en </a:t>
            </a:r>
            <a:r>
              <a:rPr lang="en-US" sz="2101">
                <a:solidFill>
                  <a:srgbClr val="FFFFFF"/>
                </a:solidFill>
                <a:latin typeface="Dosis Bold"/>
              </a:rPr>
              <a:t>ngOnDestroy</a:t>
            </a:r>
            <a:r>
              <a:rPr lang="en-US" sz="2101">
                <a:solidFill>
                  <a:srgbClr val="FFFFFF"/>
                </a:solidFill>
                <a:latin typeface="Dosis"/>
              </a:rPr>
              <a:t>, se verifica y se desuscribe de la suscripción para evitar posibles pérdidas de memoria.</a:t>
            </a:r>
          </a:p>
          <a:p>
            <a:pPr algn="ctr">
              <a:lnSpc>
                <a:spcPts val="2942"/>
              </a:lnSpc>
            </a:pPr>
          </a:p>
          <a:p>
            <a:pPr algn="ctr">
              <a:lnSpc>
                <a:spcPts val="2942"/>
              </a:lnSpc>
            </a:pPr>
            <a:r>
              <a:rPr lang="en-US" sz="2101">
                <a:solidFill>
                  <a:srgbClr val="FFFFFF"/>
                </a:solidFill>
                <a:latin typeface="Dosis"/>
              </a:rPr>
              <a:t>Este método es útil para realizar limpieza, como desuscribirse de observables, cancelar peticiones HTTP o liberar otros recursos cuando el componente está a punto de ser destruido.</a:t>
            </a:r>
          </a:p>
          <a:p>
            <a:pPr algn="ctr">
              <a:lnSpc>
                <a:spcPts val="294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4977467" y="1478632"/>
            <a:ext cx="8333067"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¡GRACIAS!</a:t>
            </a:r>
          </a:p>
        </p:txBody>
      </p:sp>
      <p:sp>
        <p:nvSpPr>
          <p:cNvPr name="TextBox 6" id="6"/>
          <p:cNvSpPr txBox="true"/>
          <p:nvPr/>
        </p:nvSpPr>
        <p:spPr>
          <a:xfrm rot="0">
            <a:off x="4011485" y="4240057"/>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Seguime en mis redes</a:t>
            </a:r>
          </a:p>
        </p:txBody>
      </p:sp>
      <p:sp>
        <p:nvSpPr>
          <p:cNvPr name="TextBox 7" id="7"/>
          <p:cNvSpPr txBox="true"/>
          <p:nvPr/>
        </p:nvSpPr>
        <p:spPr>
          <a:xfrm rot="0">
            <a:off x="4011485" y="5160389"/>
            <a:ext cx="9597259" cy="936625"/>
          </a:xfrm>
          <a:prstGeom prst="rect">
            <a:avLst/>
          </a:prstGeom>
        </p:spPr>
        <p:txBody>
          <a:bodyPr anchor="t" rtlCol="false" tIns="0" lIns="0" bIns="0" rIns="0">
            <a:spAutoFit/>
          </a:bodyPr>
          <a:lstStyle/>
          <a:p>
            <a:pPr algn="ctr">
              <a:lnSpc>
                <a:spcPts val="7699"/>
              </a:lnSpc>
              <a:spcBef>
                <a:spcPct val="0"/>
              </a:spcBef>
            </a:pPr>
            <a:r>
              <a:rPr lang="en-US" sz="5499">
                <a:solidFill>
                  <a:srgbClr val="FFDE59"/>
                </a:solidFill>
                <a:latin typeface="Montserrat Semi-Bold"/>
              </a:rPr>
              <a:t>@sergiecode</a:t>
            </a:r>
          </a:p>
        </p:txBody>
      </p:sp>
      <p:sp>
        <p:nvSpPr>
          <p:cNvPr name="TextBox 8" id="8"/>
          <p:cNvSpPr txBox="true"/>
          <p:nvPr/>
        </p:nvSpPr>
        <p:spPr>
          <a:xfrm rot="0">
            <a:off x="4345371" y="7144318"/>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DE59"/>
                </a:solidFill>
                <a:latin typeface="Montserrat Semi-Bold"/>
              </a:rPr>
              <a:t>Cursos gratis de programación</a:t>
            </a:r>
          </a:p>
        </p:txBody>
      </p:sp>
      <p:sp>
        <p:nvSpPr>
          <p:cNvPr name="TextBox 9" id="9"/>
          <p:cNvSpPr txBox="true"/>
          <p:nvPr/>
        </p:nvSpPr>
        <p:spPr>
          <a:xfrm rot="0">
            <a:off x="4011485" y="6241483"/>
            <a:ext cx="10265030"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www.youtube.com/@sergiecode</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770645"/>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CICLO DE VIDA:</a:t>
            </a:r>
          </a:p>
        </p:txBody>
      </p:sp>
      <p:grpSp>
        <p:nvGrpSpPr>
          <p:cNvPr name="Group 7" id="7"/>
          <p:cNvGrpSpPr/>
          <p:nvPr/>
        </p:nvGrpSpPr>
        <p:grpSpPr>
          <a:xfrm rot="0">
            <a:off x="2033058" y="3821823"/>
            <a:ext cx="14221883" cy="5097950"/>
            <a:chOff x="0" y="0"/>
            <a:chExt cx="3745681" cy="1342670"/>
          </a:xfrm>
        </p:grpSpPr>
        <p:sp>
          <p:nvSpPr>
            <p:cNvPr name="Freeform 8" id="8"/>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5000785"/>
            <a:ext cx="13405755" cy="263525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 El ciclo de vida de un componente se compone de una serie de eventos que ocurren desde la creación hasta la destrucción del componente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4126367"/>
            <a:ext cx="18288000" cy="4639478"/>
            <a:chOff x="0" y="0"/>
            <a:chExt cx="3963097" cy="1005397"/>
          </a:xfrm>
        </p:grpSpPr>
        <p:sp>
          <p:nvSpPr>
            <p:cNvPr name="Freeform 5" id="5"/>
            <p:cNvSpPr/>
            <p:nvPr/>
          </p:nvSpPr>
          <p:spPr>
            <a:xfrm flipH="false" flipV="false" rot="0">
              <a:off x="0" y="0"/>
              <a:ext cx="3963097" cy="1005397"/>
            </a:xfrm>
            <a:custGeom>
              <a:avLst/>
              <a:gdLst/>
              <a:ahLst/>
              <a:cxnLst/>
              <a:rect r="r" b="b" t="t" l="l"/>
              <a:pathLst>
                <a:path h="1005397" w="3963097">
                  <a:moveTo>
                    <a:pt x="21590" y="0"/>
                  </a:moveTo>
                  <a:lnTo>
                    <a:pt x="3941507" y="0"/>
                  </a:lnTo>
                  <a:cubicBezTo>
                    <a:pt x="3947233" y="0"/>
                    <a:pt x="3952724" y="2275"/>
                    <a:pt x="3956773" y="6324"/>
                  </a:cubicBezTo>
                  <a:cubicBezTo>
                    <a:pt x="3960822" y="10372"/>
                    <a:pt x="3963097" y="15864"/>
                    <a:pt x="3963097" y="21590"/>
                  </a:cubicBezTo>
                  <a:lnTo>
                    <a:pt x="3963097" y="983807"/>
                  </a:lnTo>
                  <a:cubicBezTo>
                    <a:pt x="3963097" y="995731"/>
                    <a:pt x="3953431" y="1005397"/>
                    <a:pt x="3941507" y="1005397"/>
                  </a:cubicBezTo>
                  <a:lnTo>
                    <a:pt x="21590" y="1005397"/>
                  </a:lnTo>
                  <a:cubicBezTo>
                    <a:pt x="9666" y="1005397"/>
                    <a:pt x="0" y="995731"/>
                    <a:pt x="0" y="983807"/>
                  </a:cubicBezTo>
                  <a:lnTo>
                    <a:pt x="0" y="21590"/>
                  </a:lnTo>
                  <a:cubicBezTo>
                    <a:pt x="0" y="9666"/>
                    <a:pt x="9666" y="0"/>
                    <a:pt x="21590" y="0"/>
                  </a:cubicBezTo>
                  <a:close/>
                </a:path>
              </a:pathLst>
            </a:custGeom>
            <a:solidFill>
              <a:srgbClr val="000000">
                <a:alpha val="60000"/>
              </a:srgbClr>
            </a:solidFill>
          </p:spPr>
        </p:sp>
        <p:sp>
          <p:nvSpPr>
            <p:cNvPr name="TextBox 6" id="6"/>
            <p:cNvSpPr txBox="true"/>
            <p:nvPr/>
          </p:nvSpPr>
          <p:spPr>
            <a:xfrm>
              <a:off x="0" y="-38100"/>
              <a:ext cx="3963097" cy="1043497"/>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9229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CICLOS DE VIDA:</a:t>
            </a:r>
          </a:p>
        </p:txBody>
      </p:sp>
      <p:sp>
        <p:nvSpPr>
          <p:cNvPr name="TextBox 10" id="10"/>
          <p:cNvSpPr txBox="true"/>
          <p:nvPr/>
        </p:nvSpPr>
        <p:spPr>
          <a:xfrm rot="0">
            <a:off x="112916" y="4294224"/>
            <a:ext cx="18062169" cy="4662147"/>
          </a:xfrm>
          <a:prstGeom prst="rect">
            <a:avLst/>
          </a:prstGeom>
        </p:spPr>
        <p:txBody>
          <a:bodyPr anchor="t" rtlCol="false" tIns="0" lIns="0" bIns="0" rIns="0">
            <a:spAutoFit/>
          </a:bodyPr>
          <a:lstStyle/>
          <a:p>
            <a:pPr algn="l" marL="637111" indent="-318556" lvl="1">
              <a:lnSpc>
                <a:spcPts val="4131"/>
              </a:lnSpc>
              <a:buAutoNum type="arabicPeriod" startAt="1"/>
            </a:pPr>
            <a:r>
              <a:rPr lang="en-US" sz="2950">
                <a:solidFill>
                  <a:srgbClr val="FFFFFF"/>
                </a:solidFill>
                <a:latin typeface="Dosis Semi-Bold"/>
              </a:rPr>
              <a:t>ngOnChanges: Se dispara cuando los datos de entrada (@Input) del componente cambian.</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ngOnInit: Ocurre después de que Angular ha inicializado todas las propiedades del componente</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ngDoCheck: Se ejecuta durante cada detección de cambios y permite realizar acciones de verificación personalizadas.</a:t>
            </a:r>
          </a:p>
          <a:p>
            <a:pPr algn="l" marL="637111" indent="-318556" lvl="1">
              <a:lnSpc>
                <a:spcPts val="4131"/>
              </a:lnSpc>
              <a:buAutoNum type="arabicPeriod" startAt="1"/>
            </a:pPr>
            <a:r>
              <a:rPr lang="en-US" sz="2950">
                <a:solidFill>
                  <a:srgbClr val="FFFFFF"/>
                </a:solidFill>
                <a:latin typeface="Dosis Semi-Bold"/>
              </a:rPr>
              <a:t>ngAfterContentInit: Ocurre después de que Angular haya proyectado el contenido en el componente.</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ngAfterContentChecked: Se ejecuta después de cada verificación del contenido proyectado.</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ngAfterViewInit: Ocurre después de que Angular haya inicializado las vistas del componente.</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ngAfterViewChecked: Se ejecuta después de cada verificación de las vistas del componente.</a:t>
            </a:r>
          </a:p>
          <a:p>
            <a:pPr algn="l" marL="637111" indent="-318556" lvl="1">
              <a:lnSpc>
                <a:spcPts val="4131"/>
              </a:lnSpc>
              <a:buAutoNum type="arabicPeriod" startAt="1"/>
            </a:pPr>
            <a:r>
              <a:rPr lang="en-US" sz="2950">
                <a:solidFill>
                  <a:srgbClr val="FFFFFF"/>
                </a:solidFill>
                <a:latin typeface="Dosis Semi-Bold"/>
              </a:rPr>
              <a:t> </a:t>
            </a:r>
            <a:r>
              <a:rPr lang="en-US" sz="2950">
                <a:solidFill>
                  <a:srgbClr val="FFFFFF"/>
                </a:solidFill>
                <a:latin typeface="Dosis Semi-Bold"/>
              </a:rPr>
              <a:t>ngOnDestroy: Se dispara justo antes de que Angular destruya el componente</a:t>
            </a:r>
          </a:p>
          <a:p>
            <a:pPr algn="l">
              <a:lnSpc>
                <a:spcPts val="413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71137" y="2760014"/>
            <a:ext cx="9897674" cy="7328747"/>
          </a:xfrm>
          <a:custGeom>
            <a:avLst/>
            <a:gdLst/>
            <a:ahLst/>
            <a:cxnLst/>
            <a:rect r="r" b="b" t="t" l="l"/>
            <a:pathLst>
              <a:path h="7328747" w="9897674">
                <a:moveTo>
                  <a:pt x="0" y="0"/>
                </a:moveTo>
                <a:lnTo>
                  <a:pt x="9897674" y="0"/>
                </a:lnTo>
                <a:lnTo>
                  <a:pt x="9897674" y="7328746"/>
                </a:lnTo>
                <a:lnTo>
                  <a:pt x="0" y="7328746"/>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4546203" y="2305989"/>
            <a:ext cx="9195594"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Se dispara cuando los datos de entrada (@Input) del componente cambian.</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ngOnChanges</a:t>
            </a:r>
          </a:p>
        </p:txBody>
      </p:sp>
      <p:sp>
        <p:nvSpPr>
          <p:cNvPr name="TextBox 10" id="10"/>
          <p:cNvSpPr txBox="true"/>
          <p:nvPr/>
        </p:nvSpPr>
        <p:spPr>
          <a:xfrm rot="0">
            <a:off x="9851997" y="4210822"/>
            <a:ext cx="7994344" cy="2289442"/>
          </a:xfrm>
          <a:prstGeom prst="rect">
            <a:avLst/>
          </a:prstGeom>
        </p:spPr>
        <p:txBody>
          <a:bodyPr anchor="t" rtlCol="false" tIns="0" lIns="0" bIns="0" rIns="0">
            <a:spAutoFit/>
          </a:bodyPr>
          <a:lstStyle/>
          <a:p>
            <a:pPr algn="ctr">
              <a:lnSpc>
                <a:spcPts val="3045"/>
              </a:lnSpc>
            </a:pPr>
            <a:r>
              <a:rPr lang="en-US" sz="2175">
                <a:solidFill>
                  <a:srgbClr val="FFFFFF"/>
                </a:solidFill>
                <a:latin typeface="Dosis"/>
              </a:rPr>
              <a:t>En este ejemplo, el componente tiene una propiedad de entrada llamada </a:t>
            </a:r>
            <a:r>
              <a:rPr lang="en-US" sz="2175">
                <a:solidFill>
                  <a:srgbClr val="FFFFFF"/>
                </a:solidFill>
                <a:latin typeface="Dosis Bold"/>
              </a:rPr>
              <a:t>nombreInput</a:t>
            </a:r>
            <a:r>
              <a:rPr lang="en-US" sz="2175">
                <a:solidFill>
                  <a:srgbClr val="FFFFFF"/>
                </a:solidFill>
                <a:latin typeface="Dosis"/>
              </a:rPr>
              <a:t>. Cuando esta propiedad cambia desde el componente padre, el método </a:t>
            </a:r>
            <a:r>
              <a:rPr lang="en-US" sz="2175">
                <a:solidFill>
                  <a:srgbClr val="FFFFFF"/>
                </a:solidFill>
                <a:latin typeface="Dosis Bold"/>
              </a:rPr>
              <a:t>ngOnChanges </a:t>
            </a:r>
            <a:r>
              <a:rPr lang="en-US" sz="2175">
                <a:solidFill>
                  <a:srgbClr val="FFFFFF"/>
                </a:solidFill>
                <a:latin typeface="Dosis"/>
              </a:rPr>
              <a:t>se activa. </a:t>
            </a:r>
          </a:p>
          <a:p>
            <a:pPr algn="ctr">
              <a:lnSpc>
                <a:spcPts val="3045"/>
              </a:lnSpc>
            </a:pPr>
          </a:p>
          <a:p>
            <a:pPr algn="ctr">
              <a:lnSpc>
                <a:spcPts val="3045"/>
              </a:lnSpc>
              <a:spcBef>
                <a:spcPct val="0"/>
              </a:spcBef>
            </a:pPr>
            <a:r>
              <a:rPr lang="en-US" sz="2175">
                <a:solidFill>
                  <a:srgbClr val="FFFFFF"/>
                </a:solidFill>
                <a:latin typeface="Dosis"/>
              </a:rPr>
              <a:t>Dentro de </a:t>
            </a:r>
            <a:r>
              <a:rPr lang="en-US" sz="2175">
                <a:solidFill>
                  <a:srgbClr val="FFFFFF"/>
                </a:solidFill>
                <a:latin typeface="Dosis Bold"/>
              </a:rPr>
              <a:t>ngOnChanges</a:t>
            </a:r>
            <a:r>
              <a:rPr lang="en-US" sz="2175">
                <a:solidFill>
                  <a:srgbClr val="FFFFFF"/>
                </a:solidFill>
                <a:latin typeface="Dosis"/>
              </a:rPr>
              <a:t>, puedes acceder a los cambios a través del parámetro changes y realizar acciones en respuesta a esos cambios.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4721" y="3207689"/>
            <a:ext cx="11587749" cy="6769904"/>
          </a:xfrm>
          <a:custGeom>
            <a:avLst/>
            <a:gdLst/>
            <a:ahLst/>
            <a:cxnLst/>
            <a:rect r="r" b="b" t="t" l="l"/>
            <a:pathLst>
              <a:path h="6769904" w="11587749">
                <a:moveTo>
                  <a:pt x="0" y="0"/>
                </a:moveTo>
                <a:lnTo>
                  <a:pt x="11587750" y="0"/>
                </a:lnTo>
                <a:lnTo>
                  <a:pt x="11587750" y="6769903"/>
                </a:lnTo>
                <a:lnTo>
                  <a:pt x="0" y="6769903"/>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3842891" y="2305989"/>
            <a:ext cx="10602218" cy="701675"/>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a:rPr>
              <a:t>Ocurre después de que Angular ha inicializado todas las propiedades del componente. </a:t>
            </a:r>
          </a:p>
          <a:p>
            <a:pPr algn="ctr">
              <a:lnSpc>
                <a:spcPts val="2800"/>
              </a:lnSpc>
              <a:spcBef>
                <a:spcPct val="0"/>
              </a:spcBef>
            </a:pPr>
            <a:r>
              <a:rPr lang="en-US" sz="2000">
                <a:solidFill>
                  <a:srgbClr val="FFFFFF"/>
                </a:solidFill>
                <a:latin typeface="Canva Sans"/>
              </a:rPr>
              <a:t>Es un buen lugar para realizar inicializaciones adicionales.</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ngOnInit</a:t>
            </a:r>
          </a:p>
        </p:txBody>
      </p:sp>
      <p:sp>
        <p:nvSpPr>
          <p:cNvPr name="TextBox 10" id="10"/>
          <p:cNvSpPr txBox="true"/>
          <p:nvPr/>
        </p:nvSpPr>
        <p:spPr>
          <a:xfrm rot="0">
            <a:off x="7714164" y="4036364"/>
            <a:ext cx="10290928" cy="2268853"/>
          </a:xfrm>
          <a:prstGeom prst="rect">
            <a:avLst/>
          </a:prstGeom>
        </p:spPr>
        <p:txBody>
          <a:bodyPr anchor="t" rtlCol="false" tIns="0" lIns="0" bIns="0" rIns="0">
            <a:spAutoFit/>
          </a:bodyPr>
          <a:lstStyle/>
          <a:p>
            <a:pPr algn="ctr">
              <a:lnSpc>
                <a:spcPts val="3045"/>
              </a:lnSpc>
            </a:pPr>
            <a:r>
              <a:rPr lang="en-US" sz="2175">
                <a:solidFill>
                  <a:srgbClr val="FFFFFF"/>
                </a:solidFill>
                <a:latin typeface="Dosis"/>
              </a:rPr>
              <a:t>En este ejemplo, </a:t>
            </a:r>
            <a:r>
              <a:rPr lang="en-US" sz="2175">
                <a:solidFill>
                  <a:srgbClr val="FFFFFF"/>
                </a:solidFill>
                <a:latin typeface="Dosis Bold"/>
              </a:rPr>
              <a:t>ngOnInit </a:t>
            </a:r>
            <a:r>
              <a:rPr lang="en-US" sz="2175">
                <a:solidFill>
                  <a:srgbClr val="FFFFFF"/>
                </a:solidFill>
                <a:latin typeface="Dosis"/>
              </a:rPr>
              <a:t>se implementa en la clase del componente y se utiliza para realizar acciones después de que Angular haya inicializado todas las propiedades del componente. En este caso, se establece el valor de la propiedad nombre y se imprime un mensaje en la consola.</a:t>
            </a:r>
          </a:p>
          <a:p>
            <a:pPr algn="ctr">
              <a:lnSpc>
                <a:spcPts val="3045"/>
              </a:lnSpc>
            </a:pPr>
          </a:p>
          <a:p>
            <a:pPr algn="ctr">
              <a:lnSpc>
                <a:spcPts val="3045"/>
              </a:lnSpc>
              <a:spcBef>
                <a:spcPct val="0"/>
              </a:spcBef>
            </a:pPr>
            <a:r>
              <a:rPr lang="en-US" sz="2175">
                <a:solidFill>
                  <a:srgbClr val="FFFFFF"/>
                </a:solidFill>
                <a:latin typeface="Dosis"/>
              </a:rPr>
              <a:t>Recuerda que </a:t>
            </a:r>
            <a:r>
              <a:rPr lang="en-US" sz="2175">
                <a:solidFill>
                  <a:srgbClr val="FFFFFF"/>
                </a:solidFill>
                <a:latin typeface="Dosis Bold"/>
              </a:rPr>
              <a:t>ngOnInit </a:t>
            </a:r>
            <a:r>
              <a:rPr lang="en-US" sz="2175">
                <a:solidFill>
                  <a:srgbClr val="FFFFFF"/>
                </a:solidFill>
                <a:latin typeface="Dosis"/>
              </a:rPr>
              <a:t>es un buen lugar para realizar inicializaciones adicionales, como la obtención de datos de un servicio o la configuración de suscripciones a </a:t>
            </a:r>
            <a:r>
              <a:rPr lang="en-US" sz="2175">
                <a:solidFill>
                  <a:srgbClr val="FFFFFF"/>
                </a:solidFill>
                <a:latin typeface="Dosis Bold"/>
              </a:rPr>
              <a:t>observables</a:t>
            </a:r>
            <a:r>
              <a:rPr lang="en-US" sz="2175">
                <a:solidFill>
                  <a:srgbClr val="FFFFFF"/>
                </a:solidFill>
                <a:latin typeface="Dosis"/>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1359074" y="3010359"/>
            <a:ext cx="11049202" cy="6516752"/>
          </a:xfrm>
          <a:custGeom>
            <a:avLst/>
            <a:gdLst/>
            <a:ahLst/>
            <a:cxnLst/>
            <a:rect r="r" b="b" t="t" l="l"/>
            <a:pathLst>
              <a:path h="6516752" w="11049202">
                <a:moveTo>
                  <a:pt x="0" y="0"/>
                </a:moveTo>
                <a:lnTo>
                  <a:pt x="11049201" y="0"/>
                </a:lnTo>
                <a:lnTo>
                  <a:pt x="11049201" y="6516752"/>
                </a:lnTo>
                <a:lnTo>
                  <a:pt x="0" y="6516752"/>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2678162" y="2305989"/>
            <a:ext cx="12931676"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 Se ejecuta durante cada detección de cambios y permite realizar acciones de verificación personalizadas.</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ngDoCheck</a:t>
            </a:r>
          </a:p>
        </p:txBody>
      </p:sp>
      <p:sp>
        <p:nvSpPr>
          <p:cNvPr name="TextBox 10" id="10"/>
          <p:cNvSpPr txBox="true"/>
          <p:nvPr/>
        </p:nvSpPr>
        <p:spPr>
          <a:xfrm rot="0">
            <a:off x="8857164" y="4036364"/>
            <a:ext cx="9147928" cy="1506853"/>
          </a:xfrm>
          <a:prstGeom prst="rect">
            <a:avLst/>
          </a:prstGeom>
        </p:spPr>
        <p:txBody>
          <a:bodyPr anchor="t" rtlCol="false" tIns="0" lIns="0" bIns="0" rIns="0">
            <a:spAutoFit/>
          </a:bodyPr>
          <a:lstStyle/>
          <a:p>
            <a:pPr algn="ctr">
              <a:lnSpc>
                <a:spcPts val="3045"/>
              </a:lnSpc>
              <a:spcBef>
                <a:spcPct val="0"/>
              </a:spcBef>
            </a:pPr>
            <a:r>
              <a:rPr lang="en-US" sz="2175">
                <a:solidFill>
                  <a:srgbClr val="FFFFFF"/>
                </a:solidFill>
                <a:latin typeface="Dosis"/>
              </a:rPr>
              <a:t>En este ejemplo, el método </a:t>
            </a:r>
            <a:r>
              <a:rPr lang="en-US" sz="2175">
                <a:solidFill>
                  <a:srgbClr val="FFFFFF"/>
                </a:solidFill>
                <a:latin typeface="Dosis Bold"/>
              </a:rPr>
              <a:t>ngDoCheck </a:t>
            </a:r>
            <a:r>
              <a:rPr lang="en-US" sz="2175">
                <a:solidFill>
                  <a:srgbClr val="FFFFFF"/>
                </a:solidFill>
                <a:latin typeface="Dosis"/>
              </a:rPr>
              <a:t>se llama durante cada detección de cambios en Angular. Puedes realizar acciones de verificación personalizadas dentro de este método. Ten en cuenta que </a:t>
            </a:r>
            <a:r>
              <a:rPr lang="en-US" sz="2175">
                <a:solidFill>
                  <a:srgbClr val="FFFFFF"/>
                </a:solidFill>
                <a:latin typeface="Dosis Bold"/>
              </a:rPr>
              <a:t>ngDoCheck </a:t>
            </a:r>
            <a:r>
              <a:rPr lang="en-US" sz="2175">
                <a:solidFill>
                  <a:srgbClr val="FFFFFF"/>
                </a:solidFill>
                <a:latin typeface="Dosis"/>
              </a:rPr>
              <a:t>se ejecuta con frecuencia, por lo que es importante no realizar operaciones costosas en términos de rendimiento dentro de este método.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6099" y="3038973"/>
            <a:ext cx="11517160" cy="6829271"/>
          </a:xfrm>
          <a:custGeom>
            <a:avLst/>
            <a:gdLst/>
            <a:ahLst/>
            <a:cxnLst/>
            <a:rect r="r" b="b" t="t" l="l"/>
            <a:pathLst>
              <a:path h="6829271" w="11517160">
                <a:moveTo>
                  <a:pt x="0" y="0"/>
                </a:moveTo>
                <a:lnTo>
                  <a:pt x="11517160" y="0"/>
                </a:lnTo>
                <a:lnTo>
                  <a:pt x="11517160" y="6829271"/>
                </a:lnTo>
                <a:lnTo>
                  <a:pt x="0" y="6829271"/>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4186436" y="2305989"/>
            <a:ext cx="9915129"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Ocurre después de que Angular haya proyectado el contenido en el componente.</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ngAfterContentInit</a:t>
            </a:r>
          </a:p>
        </p:txBody>
      </p:sp>
      <p:sp>
        <p:nvSpPr>
          <p:cNvPr name="TextBox 10" id="10"/>
          <p:cNvSpPr txBox="true"/>
          <p:nvPr/>
        </p:nvSpPr>
        <p:spPr>
          <a:xfrm rot="0">
            <a:off x="9418883" y="4090339"/>
            <a:ext cx="8565042" cy="1422792"/>
          </a:xfrm>
          <a:prstGeom prst="rect">
            <a:avLst/>
          </a:prstGeom>
        </p:spPr>
        <p:txBody>
          <a:bodyPr anchor="t" rtlCol="false" tIns="0" lIns="0" bIns="0" rIns="0">
            <a:spAutoFit/>
          </a:bodyPr>
          <a:lstStyle/>
          <a:p>
            <a:pPr algn="ctr">
              <a:lnSpc>
                <a:spcPts val="2851"/>
              </a:lnSpc>
              <a:spcBef>
                <a:spcPct val="0"/>
              </a:spcBef>
            </a:pPr>
            <a:r>
              <a:rPr lang="en-US" sz="2036">
                <a:solidFill>
                  <a:srgbClr val="FFFFFF"/>
                </a:solidFill>
                <a:latin typeface="Dosis"/>
              </a:rPr>
              <a:t>En este ejemplo, </a:t>
            </a:r>
            <a:r>
              <a:rPr lang="en-US" sz="2036">
                <a:solidFill>
                  <a:srgbClr val="FFFFFF"/>
                </a:solidFill>
                <a:latin typeface="Dosis Bold"/>
              </a:rPr>
              <a:t>ngAfterContentInit </a:t>
            </a:r>
            <a:r>
              <a:rPr lang="en-US" sz="2036">
                <a:solidFill>
                  <a:srgbClr val="FFFFFF"/>
                </a:solidFill>
                <a:latin typeface="Dosis"/>
              </a:rPr>
              <a:t>se utiliza para realizar acciones después de que Angular haya proyectado el contenido en el componente. También se usa </a:t>
            </a:r>
            <a:r>
              <a:rPr lang="en-US" sz="2036">
                <a:solidFill>
                  <a:srgbClr val="FFFFFF"/>
                </a:solidFill>
                <a:latin typeface="Dosis Bold"/>
              </a:rPr>
              <a:t>ContentChild </a:t>
            </a:r>
            <a:r>
              <a:rPr lang="en-US" sz="2036">
                <a:solidFill>
                  <a:srgbClr val="FFFFFF"/>
                </a:solidFill>
                <a:latin typeface="Dosis"/>
              </a:rPr>
              <a:t>para acceder a un elemento específico dentro del contenido proyectado. Si el elemento con el nombre 'nombreElemento' está presente, se imprime un mensaje en la consola.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3317" y="3204263"/>
            <a:ext cx="12934798" cy="6054037"/>
          </a:xfrm>
          <a:custGeom>
            <a:avLst/>
            <a:gdLst/>
            <a:ahLst/>
            <a:cxnLst/>
            <a:rect r="r" b="b" t="t" l="l"/>
            <a:pathLst>
              <a:path h="6054037" w="12934798">
                <a:moveTo>
                  <a:pt x="0" y="0"/>
                </a:moveTo>
                <a:lnTo>
                  <a:pt x="12934798" y="0"/>
                </a:lnTo>
                <a:lnTo>
                  <a:pt x="12934798" y="6054037"/>
                </a:lnTo>
                <a:lnTo>
                  <a:pt x="0" y="6054037"/>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5051722" y="2305989"/>
            <a:ext cx="8184555"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Se ejecuta después de cada verificación del contenido proyectado.</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ngAfterContentChecked</a:t>
            </a:r>
          </a:p>
        </p:txBody>
      </p:sp>
      <p:sp>
        <p:nvSpPr>
          <p:cNvPr name="TextBox 10" id="10"/>
          <p:cNvSpPr txBox="true"/>
          <p:nvPr/>
        </p:nvSpPr>
        <p:spPr>
          <a:xfrm rot="0">
            <a:off x="11334048" y="3617913"/>
            <a:ext cx="6689369" cy="2642601"/>
          </a:xfrm>
          <a:prstGeom prst="rect">
            <a:avLst/>
          </a:prstGeom>
        </p:spPr>
        <p:txBody>
          <a:bodyPr anchor="t" rtlCol="false" tIns="0" lIns="0" bIns="0" rIns="0">
            <a:spAutoFit/>
          </a:bodyPr>
          <a:lstStyle/>
          <a:p>
            <a:pPr algn="ctr">
              <a:lnSpc>
                <a:spcPts val="2394"/>
              </a:lnSpc>
              <a:spcBef>
                <a:spcPct val="0"/>
              </a:spcBef>
            </a:pPr>
            <a:r>
              <a:rPr lang="en-US" sz="1710">
                <a:solidFill>
                  <a:srgbClr val="FFFFFF"/>
                </a:solidFill>
                <a:latin typeface="Dosis"/>
              </a:rPr>
              <a:t>En este ejemplo, </a:t>
            </a:r>
            <a:r>
              <a:rPr lang="en-US" sz="1710">
                <a:solidFill>
                  <a:srgbClr val="FFFFFF"/>
                </a:solidFill>
                <a:latin typeface="Dosis Bold"/>
              </a:rPr>
              <a:t>ngAfterContentChecked </a:t>
            </a:r>
            <a:r>
              <a:rPr lang="en-US" sz="1710">
                <a:solidFill>
                  <a:srgbClr val="FFFFFF"/>
                </a:solidFill>
                <a:latin typeface="Dosis"/>
              </a:rPr>
              <a:t>se utiliza para realizar acciones después de cada verificación del contenido proyectado en el componente. También se usa </a:t>
            </a:r>
            <a:r>
              <a:rPr lang="en-US" sz="1710">
                <a:solidFill>
                  <a:srgbClr val="FFFFFF"/>
                </a:solidFill>
                <a:latin typeface="Dosis Bold"/>
              </a:rPr>
              <a:t>ContentChild </a:t>
            </a:r>
            <a:r>
              <a:rPr lang="en-US" sz="1710">
                <a:solidFill>
                  <a:srgbClr val="FFFFFF"/>
                </a:solidFill>
                <a:latin typeface="Dosis"/>
              </a:rPr>
              <a:t>para acceder a un elemento específico dentro del contenido proyectado. Si el elemento con el nombre 'nombreElemento' está presente, se imprime un mensaje en la consola.</a:t>
            </a:r>
          </a:p>
          <a:p>
            <a:pPr algn="ctr">
              <a:lnSpc>
                <a:spcPts val="2394"/>
              </a:lnSpc>
              <a:spcBef>
                <a:spcPct val="0"/>
              </a:spcBef>
            </a:pPr>
          </a:p>
          <a:p>
            <a:pPr algn="ctr">
              <a:lnSpc>
                <a:spcPts val="2394"/>
              </a:lnSpc>
              <a:spcBef>
                <a:spcPct val="0"/>
              </a:spcBef>
            </a:pPr>
            <a:r>
              <a:rPr lang="en-US" sz="1710">
                <a:solidFill>
                  <a:srgbClr val="FFFFFF"/>
                </a:solidFill>
                <a:latin typeface="Dosis"/>
              </a:rPr>
              <a:t>Recuerda que </a:t>
            </a:r>
            <a:r>
              <a:rPr lang="en-US" sz="1710">
                <a:solidFill>
                  <a:srgbClr val="FFFFFF"/>
                </a:solidFill>
                <a:latin typeface="Dosis Bold"/>
              </a:rPr>
              <a:t>ngAfterContentChecked </a:t>
            </a:r>
            <a:r>
              <a:rPr lang="en-US" sz="1710">
                <a:solidFill>
                  <a:srgbClr val="FFFFFF"/>
                </a:solidFill>
                <a:latin typeface="Dosis"/>
              </a:rPr>
              <a:t>se ejecutará cada vez que Angular verifique el contenido proyectado, por lo que debes ser consciente de la eficiencia de las operaciones que realices en este método.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4275" y="3379378"/>
            <a:ext cx="14528008" cy="6279964"/>
          </a:xfrm>
          <a:custGeom>
            <a:avLst/>
            <a:gdLst/>
            <a:ahLst/>
            <a:cxnLst/>
            <a:rect r="r" b="b" t="t" l="l"/>
            <a:pathLst>
              <a:path h="6279964" w="14528008">
                <a:moveTo>
                  <a:pt x="0" y="0"/>
                </a:moveTo>
                <a:lnTo>
                  <a:pt x="14528008" y="0"/>
                </a:lnTo>
                <a:lnTo>
                  <a:pt x="14528008" y="6279964"/>
                </a:lnTo>
                <a:lnTo>
                  <a:pt x="0" y="6279964"/>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3045"/>
          </a:xfrm>
          <a:prstGeom prst="rect">
            <a:avLst/>
          </a:prstGeom>
        </p:spPr>
        <p:txBody>
          <a:bodyPr anchor="t" rtlCol="false" tIns="0" lIns="0" bIns="0" rIns="0">
            <a:spAutoFit/>
          </a:bodyPr>
          <a:lstStyle/>
          <a:p>
            <a:pPr algn="ctr">
              <a:lnSpc>
                <a:spcPts val="8852"/>
              </a:lnSpc>
            </a:pPr>
            <a:r>
              <a:rPr lang="en-US" sz="6323">
                <a:solidFill>
                  <a:srgbClr val="FFFFFF"/>
                </a:solidFill>
                <a:latin typeface="Dosis Semi-Bold"/>
              </a:rPr>
              <a:t>CICLOS DE VIDA:</a:t>
            </a:r>
          </a:p>
        </p:txBody>
      </p:sp>
      <p:sp>
        <p:nvSpPr>
          <p:cNvPr name="TextBox 8" id="8"/>
          <p:cNvSpPr txBox="true"/>
          <p:nvPr/>
        </p:nvSpPr>
        <p:spPr>
          <a:xfrm rot="0">
            <a:off x="4524474" y="2305989"/>
            <a:ext cx="923905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Ocurre después de que Angular haya inicializado las vistas del componente.</a:t>
            </a:r>
          </a:p>
        </p:txBody>
      </p:sp>
      <p:sp>
        <p:nvSpPr>
          <p:cNvPr name="TextBox 9" id="9"/>
          <p:cNvSpPr txBox="true"/>
          <p:nvPr/>
        </p:nvSpPr>
        <p:spPr>
          <a:xfrm rot="0">
            <a:off x="4304115" y="128895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ngAfterViewInit</a:t>
            </a:r>
          </a:p>
        </p:txBody>
      </p:sp>
      <p:sp>
        <p:nvSpPr>
          <p:cNvPr name="TextBox 10" id="10"/>
          <p:cNvSpPr txBox="true"/>
          <p:nvPr/>
        </p:nvSpPr>
        <p:spPr>
          <a:xfrm rot="0">
            <a:off x="9481005" y="4587755"/>
            <a:ext cx="8565042" cy="1443698"/>
          </a:xfrm>
          <a:prstGeom prst="rect">
            <a:avLst/>
          </a:prstGeom>
        </p:spPr>
        <p:txBody>
          <a:bodyPr anchor="t" rtlCol="false" tIns="0" lIns="0" bIns="0" rIns="0">
            <a:spAutoFit/>
          </a:bodyPr>
          <a:lstStyle/>
          <a:p>
            <a:pPr algn="ctr">
              <a:lnSpc>
                <a:spcPts val="2851"/>
              </a:lnSpc>
              <a:spcBef>
                <a:spcPct val="0"/>
              </a:spcBef>
            </a:pPr>
            <a:r>
              <a:rPr lang="en-US" sz="2036">
                <a:solidFill>
                  <a:srgbClr val="FFFFFF"/>
                </a:solidFill>
                <a:latin typeface="Dosis"/>
              </a:rPr>
              <a:t>En este ejemplo, </a:t>
            </a:r>
            <a:r>
              <a:rPr lang="en-US" sz="2036">
                <a:solidFill>
                  <a:srgbClr val="FFFFFF"/>
                </a:solidFill>
                <a:latin typeface="Dosis Bold"/>
              </a:rPr>
              <a:t>ngAfterViewInit </a:t>
            </a:r>
            <a:r>
              <a:rPr lang="en-US" sz="2036">
                <a:solidFill>
                  <a:srgbClr val="FFFFFF"/>
                </a:solidFill>
                <a:latin typeface="Dosis"/>
              </a:rPr>
              <a:t>se utiliza para realizar acciones después de que Angular haya inicializado las vistas del componente. Se usa </a:t>
            </a:r>
            <a:r>
              <a:rPr lang="en-US" sz="2036">
                <a:solidFill>
                  <a:srgbClr val="FFFFFF"/>
                </a:solidFill>
                <a:latin typeface="Dosis Bold"/>
              </a:rPr>
              <a:t>ViewChild </a:t>
            </a:r>
            <a:r>
              <a:rPr lang="en-US" sz="2036">
                <a:solidFill>
                  <a:srgbClr val="FFFFFF"/>
                </a:solidFill>
                <a:latin typeface="Dosis"/>
              </a:rPr>
              <a:t>para acceder a un elemento específico en la vista del componente, en este caso, un párrafo con la referencia miParrafo. Si el párrafo está presente, se imprime su contenido en la consola.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DAFzWpQ6cQs</dc:identifier>
  <dcterms:modified xsi:type="dcterms:W3CDTF">2011-08-01T06:04:30Z</dcterms:modified>
  <cp:revision>1</cp:revision>
  <dc:title>Angular Ciclo de vida de componentes</dc:title>
</cp:coreProperties>
</file>